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6" r:id="rId12"/>
    <p:sldId id="265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7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1198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0676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4253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6666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0952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3109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6472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2756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3963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9402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0785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F265-B593-4E1D-9ADD-E2F6ABF0FEC1}" type="datetimeFigureOut">
              <a:rPr lang="zh-TW" altLang="en-US" smtClean="0"/>
              <a:pPr/>
              <a:t>2014/6/11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A9E7-17A7-4363-8D1C-58465867A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8890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848600" cy="246211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en-US" altLang="zh-TW" dirty="0" smtClean="0"/>
              <a:t>             </a:t>
            </a:r>
            <a:r>
              <a:rPr lang="zh-TW" altLang="zh-TW" sz="7300" b="1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圖 論 報 告</a:t>
            </a:r>
            <a:br>
              <a:rPr lang="zh-TW" altLang="zh-TW" sz="7300" b="1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73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73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/>
              <a:t>                           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           </a:t>
            </a:r>
            <a:endParaRPr lang="zh-TW" altLang="en-US" dirty="0">
              <a:solidFill>
                <a:srgbClr val="92D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142372"/>
            <a:ext cx="6912768" cy="302293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999"/>
          <a:stretch/>
        </p:blipFill>
        <p:spPr bwMode="auto">
          <a:xfrm rot="10800000">
            <a:off x="4716016" y="260646"/>
            <a:ext cx="3886200" cy="576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521"/>
          <a:stretch/>
        </p:blipFill>
        <p:spPr bwMode="auto">
          <a:xfrm>
            <a:off x="820291" y="2228844"/>
            <a:ext cx="3895725" cy="577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2762250" cy="2667000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7021" b="92470" l="9454" r="78255">
                        <a14:backgroundMark x1="31383" y1="87687" x2="31383" y2="87687"/>
                        <a14:backgroundMark x1="26596" y1="86940" x2="26596" y2="86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1" t="60055" r="19012" b="1969"/>
          <a:stretch/>
        </p:blipFill>
        <p:spPr bwMode="auto">
          <a:xfrm rot="3034642">
            <a:off x="-218641" y="3014137"/>
            <a:ext cx="2866595" cy="1900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圖片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755365">
            <a:off x="1450696" y="4303216"/>
            <a:ext cx="1808102" cy="2303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98" y="3645023"/>
            <a:ext cx="2879184" cy="2880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80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579296" cy="64087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zh-TW" altLang="zh-TW" sz="11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題目敘述</a:t>
            </a:r>
            <a:r>
              <a:rPr lang="en-US" altLang="zh-TW" sz="11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en-US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 5</a:t>
            </a:r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en-US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的西洋棋盤上放置一些騎士使得棋盤上的每一個格子至少存在</a:t>
            </a:r>
            <a:r>
              <a:rPr lang="zh-TW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騎士能”攻擊”這個位置</a:t>
            </a:r>
            <a:r>
              <a:rPr lang="en-US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注意：每一個騎士自己所在的位置也算是它</a:t>
            </a:r>
            <a:r>
              <a:rPr lang="zh-TW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本身的</a:t>
            </a:r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攻擊位置</a:t>
            </a:r>
            <a:r>
              <a:rPr lang="en-US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，我們希望騎士放置的數目能越少越好。如果可以的話，請</a:t>
            </a:r>
            <a:r>
              <a:rPr lang="zh-TW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找出</a:t>
            </a:r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騎士放置最少的情形</a:t>
            </a:r>
            <a:r>
              <a:rPr lang="zh-TW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9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1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解題過程與想法</a:t>
            </a:r>
            <a:r>
              <a:rPr lang="en-US" altLang="zh-TW" sz="11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先將</a:t>
            </a:r>
            <a:r>
              <a:rPr lang="en-US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5x5</a:t>
            </a: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的棋盤在紙上畫出，並且將每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個位置</a:t>
            </a: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標號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再將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每個位置上</a:t>
            </a: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騎士可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攻擊的位置</a:t>
            </a: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標出。</a:t>
            </a:r>
            <a:endParaRPr lang="en-US" altLang="zh-TW" sz="1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將每個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位置</a:t>
            </a: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對應成點，並且將每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個位置上</a:t>
            </a: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騎士可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攻擊的位置</a:t>
            </a:r>
            <a:r>
              <a:rPr lang="en-US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連</a:t>
            </a:r>
            <a:r>
              <a:rPr lang="zh-TW" altLang="zh-TW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邊</a:t>
            </a:r>
            <a:endParaRPr lang="en-US" altLang="zh-TW" sz="1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1200" dirty="0" smtClean="0"/>
          </a:p>
          <a:p>
            <a:pPr marL="0" indent="0">
              <a:buNone/>
            </a:pPr>
            <a:endParaRPr lang="zh-TW" altLang="en-US" sz="7400" dirty="0"/>
          </a:p>
        </p:txBody>
      </p:sp>
    </p:spTree>
    <p:extLst>
      <p:ext uri="{BB962C8B-B14F-4D97-AF65-F5344CB8AC3E}">
        <p14:creationId xmlns="" xmlns:p14="http://schemas.microsoft.com/office/powerpoint/2010/main" val="34312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0486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1" y="1581565"/>
            <a:ext cx="3416239" cy="33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3665599" y="2876534"/>
            <a:ext cx="97840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96763"/>
            <a:ext cx="3951435" cy="376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75656" y="7647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將位置對應成點，並將每個點可攻擊到的位置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連邊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3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60648"/>
                <a:ext cx="8928992" cy="6408712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55000" lnSpcReduction="20000"/>
              </a:bodyPr>
              <a:lstStyle/>
              <a:p>
                <a:pPr marL="0" lvl="0" indent="0">
                  <a:buNone/>
                </a:pPr>
                <a:endParaRPr lang="en-US" altLang="zh-TW" sz="1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lvl="0" indent="0">
                  <a:buNone/>
                </a:pP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1→(8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12)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2→(9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11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13)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3→(6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10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12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14)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4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→</a:t>
                </a:r>
              </a:p>
              <a:p>
                <a:pPr marL="0" lvl="0" indent="0">
                  <a:buNone/>
                </a:pP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7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13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15)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5→(8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14)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6→(3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13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17)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7→(4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14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endParaRPr lang="en-US" altLang="zh-TW" sz="44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lvl="0" indent="0">
                  <a:buNone/>
                </a:pP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16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18)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8→(1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5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11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15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17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19)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9→(2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12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18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20)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10→(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13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19)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11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→(2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8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18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22)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12→(1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9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endParaRPr lang="en-US" altLang="zh-TW" sz="44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lvl="0" indent="0">
                  <a:buNone/>
                </a:pP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19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21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23)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13→(2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4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6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10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16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20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22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24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endParaRPr lang="en-US" altLang="zh-TW" sz="44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lvl="0" indent="0">
                  <a:buNone/>
                </a:pP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14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→(3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5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7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17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23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25)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15→(4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8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18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24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16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→</a:t>
                </a:r>
              </a:p>
              <a:p>
                <a:pPr marL="0" lvl="0" indent="0">
                  <a:buNone/>
                </a:pP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7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13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23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17→(6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8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14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24)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18→(7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9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11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15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21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23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19→(8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10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12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22)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20→(9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13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23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21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→(12</a:t>
                </a:r>
                <a:r>
                  <a:rPr lang="zh-TW" altLang="en-US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18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22</a:t>
                </a:r>
                <a14:m>
                  <m:oMath xmlns:m="http://schemas.openxmlformats.org/officeDocument/2006/math">
                    <m:r>
                      <a:rPr lang="en-US" altLang="zh-TW" sz="4400" b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r>
                      <a:rPr lang="en-US" altLang="zh-TW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4400" b="0" i="1">
                        <a:solidFill>
                          <a:prstClr val="black"/>
                        </a:solidFill>
                        <a:latin typeface="Cambria Math"/>
                      </a:rPr>
                      <m:t>11</m:t>
                    </m:r>
                    <m:r>
                      <a:rPr lang="zh-TW" altLang="zh-TW" sz="4400" b="0">
                        <a:solidFill>
                          <a:prstClr val="black"/>
                        </a:solidFill>
                        <a:latin typeface="Cambria Math"/>
                      </a:rPr>
                      <m:t>、</m:t>
                    </m:r>
                    <m:r>
                      <a:rPr lang="en-US" altLang="zh-TW" sz="4400" b="0" i="1">
                        <a:solidFill>
                          <a:prstClr val="black"/>
                        </a:solidFill>
                        <a:latin typeface="Cambria Math"/>
                      </a:rPr>
                      <m:t>13</m:t>
                    </m:r>
                    <m:r>
                      <a:rPr lang="zh-TW" altLang="zh-TW" sz="4400" b="0">
                        <a:solidFill>
                          <a:prstClr val="black"/>
                        </a:solidFill>
                        <a:latin typeface="Cambria Math"/>
                      </a:rPr>
                      <m:t>、</m:t>
                    </m:r>
                    <m:r>
                      <a:rPr lang="en-US" altLang="zh-TW" sz="4400" b="0" i="1">
                        <a:solidFill>
                          <a:prstClr val="black"/>
                        </a:solidFill>
                        <a:latin typeface="Cambria Math"/>
                      </a:rPr>
                      <m:t>19</m:t>
                    </m:r>
                  </m:oMath>
                </a14:m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23</a:t>
                </a:r>
                <a14:m>
                  <m:oMath xmlns:m="http://schemas.openxmlformats.org/officeDocument/2006/math">
                    <m:r>
                      <a:rPr lang="en-US" altLang="zh-TW" sz="4400" b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12</a:t>
                </a:r>
                <a:r>
                  <a:rPr lang="zh-TW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14</a:t>
                </a:r>
                <a:r>
                  <a:rPr lang="zh-TW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16</a:t>
                </a:r>
                <a:r>
                  <a:rPr lang="zh-TW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20)</a:t>
                </a:r>
                <a:r>
                  <a:rPr lang="zh-TW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24</a:t>
                </a:r>
                <a14:m>
                  <m:oMath xmlns:m="http://schemas.openxmlformats.org/officeDocument/2006/math">
                    <m:r>
                      <a:rPr lang="en-US" altLang="zh-TW" sz="4400" b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13</a:t>
                </a:r>
                <a:r>
                  <a:rPr lang="zh-TW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15</a:t>
                </a:r>
                <a:r>
                  <a:rPr lang="zh-TW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17)</a:t>
                </a:r>
              </a:p>
              <a:p>
                <a:pPr marL="0" lvl="0" indent="0">
                  <a:buNone/>
                </a:pPr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25</a:t>
                </a:r>
                <a14:m>
                  <m:oMath xmlns:m="http://schemas.openxmlformats.org/officeDocument/2006/math">
                    <m:r>
                      <a:rPr lang="en-US" altLang="zh-TW" sz="4400" b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r>
                      <a:rPr lang="en-US" altLang="zh-TW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4400" b="0" i="1">
                        <a:solidFill>
                          <a:prstClr val="black"/>
                        </a:solidFill>
                        <a:latin typeface="Cambria Math"/>
                      </a:rPr>
                      <m:t>14</m:t>
                    </m:r>
                    <m:r>
                      <a:rPr lang="zh-TW" altLang="zh-TW" sz="4400" b="0">
                        <a:solidFill>
                          <a:prstClr val="black"/>
                        </a:solidFill>
                        <a:latin typeface="Cambria Math"/>
                      </a:rPr>
                      <m:t>、</m:t>
                    </m:r>
                    <m:r>
                      <a:rPr lang="en-US" altLang="zh-TW" sz="4400" b="0" i="1">
                        <a:solidFill>
                          <a:prstClr val="black"/>
                        </a:solidFill>
                        <a:latin typeface="Cambria Math"/>
                      </a:rPr>
                      <m:t>18</m:t>
                    </m:r>
                  </m:oMath>
                </a14:m>
                <a:r>
                  <a:rPr lang="en-US" altLang="zh-TW" sz="44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zh-TW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sz="4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60648"/>
                <a:ext cx="8928992" cy="6408712"/>
              </a:xfrm>
              <a:blipFill rotWithShape="1">
                <a:blip r:embed="rId2" cstate="print"/>
                <a:stretch>
                  <a:fillRect l="-954" r="-272"/>
                </a:stretch>
              </a:blipFill>
            </p:spPr>
            <p:txBody>
              <a:bodyPr/>
              <a:lstStyle/>
              <a:p>
                <a:r>
                  <a:rPr lang="zh-TW" alt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45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7504" y="188640"/>
            <a:ext cx="8928992" cy="6552728"/>
          </a:xfrm>
          <a:blipFill rotWithShape="1">
            <a:blip r:embed="rId3" cstate="print"/>
            <a:stretch>
              <a:fillRect l="-1294" t="-741" r="-2861"/>
            </a:stretch>
          </a:blipFill>
        </p:spPr>
        <p:txBody>
          <a:bodyPr/>
          <a:lstStyle/>
          <a:p>
            <a:pPr>
              <a:buNone/>
            </a:pPr>
            <a:r>
              <a:rPr lang="zh-TW" altLang="en-US" dirty="0">
                <a:noFill/>
              </a:rPr>
              <a:t> 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4574968"/>
              </p:ext>
            </p:extLst>
          </p:nvPr>
        </p:nvGraphicFramePr>
        <p:xfrm>
          <a:off x="1187624" y="2060848"/>
          <a:ext cx="432048" cy="355742"/>
        </p:xfrm>
        <a:graphic>
          <a:graphicData uri="http://schemas.openxmlformats.org/presentationml/2006/ole">
            <p:oleObj spid="_x0000_s9225" name="方程式" r:id="rId4" imgW="164880" imgH="12672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785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363272" cy="57606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上面個數得知不可能由三個集合聯集得到所有的元素。接著我們試著一個一個去試試看可不可以利用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個集合聯集出所有的元素，最後試不出來。有些利用程式先試試相加起來剛好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的試出沒有，其餘四個相加起來超過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的我們就一個一個慢慢試，所以證明出最少集合數會大於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，且我們找出五個集合聯集就可找到所有元素，因此最少要放五個騎士才攻擊到每個位置。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348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260648"/>
            <a:ext cx="8964488" cy="64087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經過大家努力的嘗試之後，發現分成四種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13)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14)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(12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18)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(13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13)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已知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攻擊到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攻擊到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攻擊到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en-US" altLang="zh-TW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會剩下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這四個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點沒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被打到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，不過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再任選一個就會只剩下一個沒被打到，這時再選取剩下的那一個就可以打完全部的點。同樣的方法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14)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(12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18)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(13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18)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也適用。這樣計算下來就有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種放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顆棋子的方法。</a:t>
            </a:r>
          </a:p>
          <a:p>
            <a:pPr marL="0" indent="0">
              <a:buNone/>
            </a:pP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6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3367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332656"/>
            <a:ext cx="835292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題目敘述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2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AutoNum type="arabicPeriod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試畫出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KG(6,2)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並且在其上找出一條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Euler circuit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r>
              <a:rPr lang="zh-TW" altLang="en-US" sz="2400" b="1" dirty="0" smtClean="0"/>
              <a:t>   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附註</a:t>
            </a:r>
            <a:r>
              <a:rPr lang="en-US" altLang="zh-TW" sz="2400" b="1" dirty="0" smtClean="0"/>
              <a:t>:</a:t>
            </a:r>
          </a:p>
          <a:p>
            <a:endParaRPr lang="en-US" altLang="zh-TW" sz="2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 smtClean="0">
                <a:ea typeface="標楷體" panose="03000509000000000000" pitchFamily="65" charset="-120"/>
              </a:rPr>
              <a:t>)</a:t>
            </a:r>
          </a:p>
          <a:p>
            <a:r>
              <a:rPr lang="zh-TW" altLang="zh-TW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解題</a:t>
            </a:r>
            <a:r>
              <a:rPr lang="zh-TW" altLang="zh-TW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過程與想法</a:t>
            </a:r>
            <a:r>
              <a:rPr lang="en-US" altLang="zh-TW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KG(6,2)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的定義，將各點找出</a:t>
            </a:r>
            <a:endParaRPr lang="en-US" altLang="zh-TW" sz="27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/>
              <a:t>a={1,2} ; b={1,3}; c={1,4}; d={1,5} ; e={1,6} ; f={2,3};</a:t>
            </a:r>
          </a:p>
          <a:p>
            <a:r>
              <a:rPr lang="en-US" altLang="zh-TW" sz="3000" dirty="0" smtClean="0"/>
              <a:t>s={2,4} ; h={2,5} ; </a:t>
            </a:r>
            <a:r>
              <a:rPr lang="en-US" altLang="zh-TW" sz="3000" dirty="0" err="1" smtClean="0"/>
              <a:t>i</a:t>
            </a:r>
            <a:r>
              <a:rPr lang="en-US" altLang="zh-TW" sz="3000" dirty="0" smtClean="0"/>
              <a:t>={2,6} ; j={3,4} ;  k={3,5};  l={3,6};</a:t>
            </a:r>
          </a:p>
          <a:p>
            <a:r>
              <a:rPr lang="en-US" altLang="zh-TW" sz="3000" dirty="0" smtClean="0"/>
              <a:t>m={4,5}; n={4,6}; o={</a:t>
            </a:r>
            <a:r>
              <a:rPr lang="en-US" altLang="zh-TW" sz="3000" smtClean="0"/>
              <a:t>5,6}</a:t>
            </a:r>
          </a:p>
          <a:p>
            <a:endParaRPr lang="zh-TW" altLang="zh-TW" sz="3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47864" y="1255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8" y="1700808"/>
            <a:ext cx="835292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49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將每個點與之相連的點找出，並且畫出圖形</a:t>
            </a:r>
          </a:p>
          <a:p>
            <a:pPr>
              <a:buNone/>
            </a:pP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a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→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j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k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l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m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n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o</a:t>
            </a:r>
            <a:endParaRPr lang="zh-TW" altLang="zh-TW" dirty="0" smtClean="0"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b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→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s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h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err="1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m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n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o       </a:t>
            </a:r>
            <a:endParaRPr lang="zh-TW" altLang="zh-TW" dirty="0" smtClean="0"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c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→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h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err="1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k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l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o</a:t>
            </a:r>
            <a:endParaRPr lang="zh-TW" altLang="zh-TW" dirty="0" smtClean="0"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d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→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s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err="1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j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l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e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→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s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h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j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k</a:t>
            </a:r>
            <a:r>
              <a:rPr lang="zh-TW" altLang="zh-TW" dirty="0" smtClean="0"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latin typeface="BatangChe" pitchFamily="49" charset="-127"/>
                <a:ea typeface="BatangChe" pitchFamily="49" charset="-127"/>
              </a:rPr>
              <a:t>m</a:t>
            </a:r>
            <a:endParaRPr lang="en-US" altLang="zh-TW" dirty="0" smtClean="0">
              <a:solidFill>
                <a:prstClr val="black"/>
              </a:solidFill>
              <a:latin typeface="BatangChe" pitchFamily="49" charset="-127"/>
              <a:ea typeface="BatangChe" pitchFamily="49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f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→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c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d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m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n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o</a:t>
            </a:r>
            <a:endParaRPr lang="zh-TW" altLang="zh-TW" dirty="0" smtClean="0">
              <a:solidFill>
                <a:prstClr val="black"/>
              </a:solidFill>
              <a:latin typeface="BatangChe" pitchFamily="49" charset="-127"/>
              <a:ea typeface="BatangChe" pitchFamily="49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s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→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b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d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k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l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o</a:t>
            </a:r>
            <a:endParaRPr lang="zh-TW" altLang="zh-TW" dirty="0" smtClean="0">
              <a:solidFill>
                <a:prstClr val="black"/>
              </a:solidFill>
              <a:latin typeface="BatangChe" pitchFamily="49" charset="-127"/>
              <a:ea typeface="BatangChe" pitchFamily="49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h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→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b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c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j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l</a:t>
            </a:r>
            <a:r>
              <a:rPr lang="zh-TW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BatangChe" pitchFamily="49" charset="-127"/>
                <a:ea typeface="BatangChe" pitchFamily="49" charset="-127"/>
              </a:rPr>
              <a:t>n</a:t>
            </a:r>
          </a:p>
          <a:p>
            <a:pPr>
              <a:buNone/>
            </a:pPr>
            <a:endParaRPr lang="zh-TW" altLang="zh-TW" sz="2800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76672"/>
            <a:ext cx="8568952" cy="61926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i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→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</a:t>
            </a:r>
            <a:endParaRPr lang="zh-TW" altLang="zh-TW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→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h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i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</a:t>
            </a:r>
            <a:endParaRPr lang="zh-TW" altLang="zh-TW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→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i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</a:t>
            </a:r>
            <a:endParaRPr lang="zh-TW" altLang="zh-TW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l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→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h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</a:t>
            </a:r>
            <a:endParaRPr lang="zh-TW" altLang="zh-TW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→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i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l</a:t>
            </a:r>
            <a:endParaRPr lang="zh-TW" altLang="zh-TW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→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h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</a:t>
            </a:r>
            <a:endParaRPr lang="zh-TW" altLang="zh-TW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→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</a:t>
            </a:r>
            <a:r>
              <a:rPr lang="zh-TW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、</a:t>
            </a:r>
            <a:r>
              <a:rPr lang="en-US" altLang="zh-TW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j</a:t>
            </a:r>
          </a:p>
          <a:p>
            <a:pPr marL="0" indent="0">
              <a:buNone/>
            </a:pPr>
            <a:endParaRPr lang="zh-TW" altLang="zh-TW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8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123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04664"/>
            <a:ext cx="864096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4097634" cy="36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349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597702" cy="64087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老師給的程式碼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Euler </a:t>
            </a:r>
            <a:r>
              <a:rPr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circuit</a:t>
            </a:r>
          </a:p>
          <a:p>
            <a:pPr marL="0" lvl="0" indent="0">
              <a:buNone/>
            </a:pP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再用動畫將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Euler circuit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呈現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 </a:t>
            </a:r>
            <a:endParaRPr lang="zh-TW" altLang="zh-TW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8" y="908720"/>
            <a:ext cx="842493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4" y="4256563"/>
            <a:ext cx="852484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87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61926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97" y="692696"/>
            <a:ext cx="534662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5536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KG(6,2)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Euler 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circuit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0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19" y="116632"/>
            <a:ext cx="8763669" cy="64807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zh-TW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題目敘述</a:t>
            </a:r>
            <a:r>
              <a:rPr lang="en-US" altLang="zh-TW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試畫出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KG(6,2)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並且在其上找出一條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Hamilton cycle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解題</a:t>
            </a:r>
            <a:r>
              <a:rPr lang="zh-TW" altLang="zh-TW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過程與想法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呈上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題，先將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KG(6,2)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的圖形畫出，再利用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老師給的程式碼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en-US" altLang="zh-TW" sz="2400" dirty="0" smtClean="0">
                <a:effectLst/>
                <a:latin typeface="標楷體"/>
                <a:cs typeface="Times New Roman"/>
              </a:rPr>
              <a:t>Hamilton cycle</a:t>
            </a:r>
          </a:p>
          <a:p>
            <a:pPr marL="0" indent="0">
              <a:buNone/>
            </a:pPr>
            <a:endParaRPr lang="en-US" altLang="zh-TW" sz="2400" dirty="0">
              <a:latin typeface="標楷體"/>
              <a:cs typeface="Times New Roman"/>
            </a:endParaRPr>
          </a:p>
          <a:p>
            <a:pPr marL="0" indent="0">
              <a:buNone/>
            </a:pPr>
            <a:endParaRPr lang="en-US" altLang="zh-TW" sz="2400" dirty="0" smtClean="0">
              <a:effectLst/>
              <a:latin typeface="標楷體"/>
              <a:cs typeface="Times New Roman"/>
            </a:endParaRPr>
          </a:p>
          <a:p>
            <a:pPr marL="0" indent="0">
              <a:buNone/>
            </a:pPr>
            <a:endParaRPr lang="en-US" altLang="zh-TW" sz="2400" dirty="0">
              <a:latin typeface="標楷體"/>
              <a:cs typeface="Times New Roman"/>
            </a:endParaRPr>
          </a:p>
          <a:p>
            <a:pPr marL="0" indent="0">
              <a:buNone/>
            </a:pPr>
            <a:endParaRPr lang="en-US" altLang="zh-TW" sz="2400" dirty="0" smtClean="0">
              <a:effectLst/>
              <a:latin typeface="標楷體"/>
              <a:cs typeface="Times New Roman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再利用動畫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將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Hamilton cycle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0" indent="0">
              <a:buNone/>
            </a:pPr>
            <a:endParaRPr lang="zh-TW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8" y="2924944"/>
            <a:ext cx="8280920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3" y="5013176"/>
            <a:ext cx="86582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27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54830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39552" y="46738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KG(6,2)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Hamilton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cycle</a:t>
            </a:r>
            <a:endParaRPr lang="zh-TW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052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187</TotalTime>
  <Words>802</Words>
  <Application>Microsoft Office PowerPoint</Application>
  <PresentationFormat>如螢幕大小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Office 佈景主題</vt:lpstr>
      <vt:lpstr>方程式</vt:lpstr>
      <vt:lpstr>                圖 論 報 告                                            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 論 報 告</dc:title>
  <dc:creator>user</dc:creator>
  <cp:lastModifiedBy>家裡</cp:lastModifiedBy>
  <cp:revision>26</cp:revision>
  <dcterms:created xsi:type="dcterms:W3CDTF">2014-06-10T07:39:14Z</dcterms:created>
  <dcterms:modified xsi:type="dcterms:W3CDTF">2014-06-11T01:53:35Z</dcterms:modified>
</cp:coreProperties>
</file>